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8"/>
  </p:handoutMasterIdLst>
  <p:sldIdLst>
    <p:sldId id="256" r:id="rId2"/>
    <p:sldId id="257" r:id="rId3"/>
    <p:sldId id="258" r:id="rId4"/>
    <p:sldId id="259" r:id="rId5"/>
    <p:sldId id="260" r:id="rId6"/>
    <p:sldId id="261" r:id="rId7"/>
    <p:sldId id="262" r:id="rId8"/>
    <p:sldId id="266" r:id="rId9"/>
    <p:sldId id="267" r:id="rId10"/>
    <p:sldId id="268" r:id="rId11"/>
    <p:sldId id="269" r:id="rId12"/>
    <p:sldId id="270" r:id="rId13"/>
    <p:sldId id="271" r:id="rId14"/>
    <p:sldId id="272" r:id="rId15"/>
    <p:sldId id="273" r:id="rId16"/>
    <p:sldId id="274" r:id="rId17"/>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07C46495-A90D-4D16-8CA9-29385EF11F78}" type="datetimeFigureOut">
              <a:rPr lang="en-GB" smtClean="0"/>
              <a:t>29/11/2013</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C55938AE-0464-43BB-BBE4-25853F7CA5F8}" type="slidenum">
              <a:rPr lang="en-GB" smtClean="0"/>
              <a:t>‹#›</a:t>
            </a:fld>
            <a:endParaRPr lang="en-GB"/>
          </a:p>
        </p:txBody>
      </p:sp>
    </p:spTree>
    <p:extLst>
      <p:ext uri="{BB962C8B-B14F-4D97-AF65-F5344CB8AC3E}">
        <p14:creationId xmlns:p14="http://schemas.microsoft.com/office/powerpoint/2010/main" val="31528929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BC921D1-E7BF-417B-87A6-51379EB1EDDE}" type="datetimeFigureOut">
              <a:rPr lang="en-GB" smtClean="0"/>
              <a:t>29/11/2013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152006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C921D1-E7BF-417B-87A6-51379EB1EDDE}" type="datetimeFigureOut">
              <a:rPr lang="en-GB" smtClean="0"/>
              <a:t>29/11/2013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401307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C921D1-E7BF-417B-87A6-51379EB1EDDE}" type="datetimeFigureOut">
              <a:rPr lang="en-GB" smtClean="0"/>
              <a:t>29/11/2013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364112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C921D1-E7BF-417B-87A6-51379EB1EDDE}" type="datetimeFigureOut">
              <a:rPr lang="en-GB" smtClean="0"/>
              <a:t>29/11/2013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203756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921D1-E7BF-417B-87A6-51379EB1EDDE}" type="datetimeFigureOut">
              <a:rPr lang="en-GB" smtClean="0"/>
              <a:t>29/11/2013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175933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BC921D1-E7BF-417B-87A6-51379EB1EDDE}" type="datetimeFigureOut">
              <a:rPr lang="en-GB" smtClean="0"/>
              <a:t>29/11/2013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3123812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BC921D1-E7BF-417B-87A6-51379EB1EDDE}" type="datetimeFigureOut">
              <a:rPr lang="en-GB" smtClean="0"/>
              <a:t>29/11/2013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284325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BC921D1-E7BF-417B-87A6-51379EB1EDDE}" type="datetimeFigureOut">
              <a:rPr lang="en-GB" smtClean="0"/>
              <a:t>29/11/2013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144238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921D1-E7BF-417B-87A6-51379EB1EDDE}" type="datetimeFigureOut">
              <a:rPr lang="en-GB" smtClean="0"/>
              <a:t>29/11/2013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196502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921D1-E7BF-417B-87A6-51379EB1EDDE}" type="datetimeFigureOut">
              <a:rPr lang="en-GB" smtClean="0"/>
              <a:t>29/11/2013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3022492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921D1-E7BF-417B-87A6-51379EB1EDDE}" type="datetimeFigureOut">
              <a:rPr lang="en-GB" smtClean="0"/>
              <a:t>29/11/2013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47C6D7-09D4-47CD-A21C-BCF95FEB5706}" type="slidenum">
              <a:rPr lang="en-GB" smtClean="0"/>
              <a:t>‹#›</a:t>
            </a:fld>
            <a:endParaRPr lang="en-GB"/>
          </a:p>
        </p:txBody>
      </p:sp>
    </p:spTree>
    <p:extLst>
      <p:ext uri="{BB962C8B-B14F-4D97-AF65-F5344CB8AC3E}">
        <p14:creationId xmlns:p14="http://schemas.microsoft.com/office/powerpoint/2010/main" val="301703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921D1-E7BF-417B-87A6-51379EB1EDDE}" type="datetimeFigureOut">
              <a:rPr lang="en-GB" smtClean="0"/>
              <a:t>29/11/2013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7C6D7-09D4-47CD-A21C-BCF95FEB5706}" type="slidenum">
              <a:rPr lang="en-GB" smtClean="0"/>
              <a:t>‹#›</a:t>
            </a:fld>
            <a:endParaRPr lang="en-GB"/>
          </a:p>
        </p:txBody>
      </p:sp>
    </p:spTree>
    <p:extLst>
      <p:ext uri="{BB962C8B-B14F-4D97-AF65-F5344CB8AC3E}">
        <p14:creationId xmlns:p14="http://schemas.microsoft.com/office/powerpoint/2010/main" val="16330952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OF MICE AND MEN</a:t>
            </a:r>
            <a:endParaRPr lang="en-GB" dirty="0"/>
          </a:p>
        </p:txBody>
      </p:sp>
      <p:sp>
        <p:nvSpPr>
          <p:cNvPr id="3" name="Subtitle 2"/>
          <p:cNvSpPr>
            <a:spLocks noGrp="1"/>
          </p:cNvSpPr>
          <p:nvPr>
            <p:ph type="subTitle" idx="1"/>
          </p:nvPr>
        </p:nvSpPr>
        <p:spPr/>
        <p:txBody>
          <a:bodyPr/>
          <a:lstStyle/>
          <a:p>
            <a:r>
              <a:rPr lang="en-GB" dirty="0" smtClean="0"/>
              <a:t>NATIONAL 5 ESSAY – THEME: RACISM</a:t>
            </a:r>
            <a:endParaRPr lang="en-GB" dirty="0"/>
          </a:p>
        </p:txBody>
      </p:sp>
    </p:spTree>
    <p:extLst>
      <p:ext uri="{BB962C8B-B14F-4D97-AF65-F5344CB8AC3E}">
        <p14:creationId xmlns:p14="http://schemas.microsoft.com/office/powerpoint/2010/main" val="1068996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1 – introducing the theme</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To </a:t>
            </a:r>
            <a:r>
              <a:rPr lang="en-GB" dirty="0"/>
              <a:t>write an effective essay on the theme of racism, you will first to have to explain that one of the characters in the novel is black and it is through this character and others’ treatment of him, that the issue of racism is explored and give details about this character. </a:t>
            </a:r>
            <a:endParaRPr lang="en-GB" dirty="0" smtClean="0"/>
          </a:p>
          <a:p>
            <a:r>
              <a:rPr lang="en-GB" dirty="0"/>
              <a:t>Possible opening sentences could be – </a:t>
            </a:r>
          </a:p>
          <a:p>
            <a:r>
              <a:rPr lang="en-GB" dirty="0"/>
              <a:t>‘The novel explores the theme of racism through the minor character...’</a:t>
            </a:r>
          </a:p>
          <a:p>
            <a:r>
              <a:rPr lang="en-GB" dirty="0"/>
              <a:t>‘Crooks is...’</a:t>
            </a:r>
          </a:p>
          <a:p>
            <a:r>
              <a:rPr lang="en-GB" dirty="0"/>
              <a:t>‘The reader’s understanding of the issue of racism is deepened through...’</a:t>
            </a:r>
          </a:p>
          <a:p>
            <a:r>
              <a:rPr lang="en-GB" dirty="0"/>
              <a:t>(make sure you have done everything outlined in the above guide before moving on)</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08379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1 – the first way the novel deepens your understanding of the theme</a:t>
            </a:r>
            <a:endParaRPr lang="en-GB" dirty="0"/>
          </a:p>
        </p:txBody>
      </p:sp>
      <p:sp>
        <p:nvSpPr>
          <p:cNvPr id="3" name="Content Placeholder 2"/>
          <p:cNvSpPr>
            <a:spLocks noGrp="1"/>
          </p:cNvSpPr>
          <p:nvPr>
            <p:ph idx="1"/>
          </p:nvPr>
        </p:nvSpPr>
        <p:spPr>
          <a:xfrm>
            <a:off x="838200" y="1825624"/>
            <a:ext cx="10515600" cy="4702175"/>
          </a:xfrm>
        </p:spPr>
        <p:txBody>
          <a:bodyPr>
            <a:normAutofit fontScale="70000" lnSpcReduction="20000"/>
          </a:bodyPr>
          <a:lstStyle/>
          <a:p>
            <a:pPr marL="0" indent="0">
              <a:buNone/>
            </a:pPr>
            <a:r>
              <a:rPr lang="en-GB" sz="3400" dirty="0"/>
              <a:t>Next – choose the first way in which the novel deepens your understanding</a:t>
            </a:r>
          </a:p>
          <a:p>
            <a:r>
              <a:rPr lang="en-GB" sz="3400" dirty="0"/>
              <a:t>Make your point</a:t>
            </a:r>
          </a:p>
          <a:p>
            <a:pPr marL="0" indent="0">
              <a:buNone/>
            </a:pPr>
            <a:r>
              <a:rPr lang="en-GB" sz="3400" i="1" dirty="0"/>
              <a:t>Possible opening sentences could be:</a:t>
            </a:r>
          </a:p>
          <a:p>
            <a:pPr marL="0" indent="0">
              <a:buNone/>
            </a:pPr>
            <a:r>
              <a:rPr lang="en-GB" sz="3400" i="1" dirty="0" smtClean="0"/>
              <a:t>‘The character of Crooks </a:t>
            </a:r>
            <a:r>
              <a:rPr lang="en-GB" sz="3400" i="1" dirty="0"/>
              <a:t>is </a:t>
            </a:r>
            <a:r>
              <a:rPr lang="en-GB" sz="3400" i="1" dirty="0" smtClean="0"/>
              <a:t>used to explore the theme of racism. </a:t>
            </a:r>
            <a:r>
              <a:rPr lang="en-GB" sz="3400" i="1" dirty="0"/>
              <a:t>T</a:t>
            </a:r>
            <a:r>
              <a:rPr lang="en-GB" sz="3400" i="1" dirty="0" smtClean="0"/>
              <a:t>he </a:t>
            </a:r>
            <a:r>
              <a:rPr lang="en-GB" sz="3400" i="1" dirty="0"/>
              <a:t>focus of chapter four and from the description of the setting...’</a:t>
            </a:r>
          </a:p>
          <a:p>
            <a:pPr marL="0" indent="0">
              <a:buNone/>
            </a:pPr>
            <a:r>
              <a:rPr lang="en-GB" sz="3400" i="1" dirty="0"/>
              <a:t>‘The character of Crooks is used to explore the theme of racism </a:t>
            </a:r>
            <a:r>
              <a:rPr lang="en-GB" sz="3400" i="1" dirty="0" smtClean="0"/>
              <a:t>. The </a:t>
            </a:r>
            <a:r>
              <a:rPr lang="en-GB" sz="3400" i="1" dirty="0"/>
              <a:t>way in which Steinbeck describes where Crooks lives...’</a:t>
            </a:r>
          </a:p>
          <a:p>
            <a:r>
              <a:rPr lang="en-GB" sz="3400" dirty="0"/>
              <a:t>Try to develop the point...</a:t>
            </a:r>
          </a:p>
          <a:p>
            <a:r>
              <a:rPr lang="en-GB" sz="3400" dirty="0"/>
              <a:t>Provide context for your quotation</a:t>
            </a:r>
          </a:p>
          <a:p>
            <a:r>
              <a:rPr lang="en-GB" sz="3400" dirty="0" smtClean="0"/>
              <a:t>Quote – using a new line</a:t>
            </a:r>
            <a:endParaRPr lang="en-GB" sz="3400" dirty="0"/>
          </a:p>
          <a:p>
            <a:r>
              <a:rPr lang="en-GB" sz="3400" b="1" dirty="0"/>
              <a:t>Analyse by really focussing on words, phrases or techniques in the quotation</a:t>
            </a:r>
          </a:p>
          <a:p>
            <a:r>
              <a:rPr lang="en-GB" sz="3400" dirty="0"/>
              <a:t>A further example is...quote...analyse</a:t>
            </a:r>
          </a:p>
          <a:p>
            <a:r>
              <a:rPr lang="en-GB" sz="3400" b="1" dirty="0" smtClean="0"/>
              <a:t>Evaluation - At </a:t>
            </a:r>
            <a:r>
              <a:rPr lang="en-GB" sz="3400" b="1" dirty="0"/>
              <a:t>this point the reader realises/understands...</a:t>
            </a:r>
          </a:p>
          <a:p>
            <a:endParaRPr lang="en-GB" dirty="0"/>
          </a:p>
        </p:txBody>
      </p:sp>
    </p:spTree>
    <p:extLst>
      <p:ext uri="{BB962C8B-B14F-4D97-AF65-F5344CB8AC3E}">
        <p14:creationId xmlns:p14="http://schemas.microsoft.com/office/powerpoint/2010/main" val="154948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2 - the second way the novel deepens your understanding of the theme</a:t>
            </a:r>
            <a:endParaRPr lang="en-GB" dirty="0"/>
          </a:p>
        </p:txBody>
      </p:sp>
      <p:sp>
        <p:nvSpPr>
          <p:cNvPr id="3" name="Content Placeholder 2"/>
          <p:cNvSpPr>
            <a:spLocks noGrp="1"/>
          </p:cNvSpPr>
          <p:nvPr>
            <p:ph idx="1"/>
          </p:nvPr>
        </p:nvSpPr>
        <p:spPr/>
        <p:txBody>
          <a:bodyPr>
            <a:normAutofit fontScale="85000" lnSpcReduction="20000"/>
          </a:bodyPr>
          <a:lstStyle/>
          <a:p>
            <a:r>
              <a:rPr lang="en-GB" dirty="0"/>
              <a:t>Next – choose the second way in which the novel deepens your </a:t>
            </a:r>
            <a:r>
              <a:rPr lang="en-GB" dirty="0" smtClean="0"/>
              <a:t>understanding</a:t>
            </a:r>
            <a:endParaRPr lang="en-GB" dirty="0"/>
          </a:p>
          <a:p>
            <a:pPr marL="0" indent="0">
              <a:buNone/>
            </a:pPr>
            <a:r>
              <a:rPr lang="en-GB" i="1" dirty="0"/>
              <a:t>Possible opening sentences:</a:t>
            </a:r>
          </a:p>
          <a:p>
            <a:pPr marL="0" indent="0">
              <a:buNone/>
            </a:pPr>
            <a:r>
              <a:rPr lang="en-GB" b="1" i="1" dirty="0" smtClean="0"/>
              <a:t>‘In chapter 2 before Crooks appears in the novel, we learn about the time he was once invited into the bunkhouse…’</a:t>
            </a:r>
          </a:p>
          <a:p>
            <a:pPr marL="0" indent="0">
              <a:buNone/>
            </a:pPr>
            <a:r>
              <a:rPr lang="en-GB" b="1" i="1" dirty="0" smtClean="0"/>
              <a:t> ‘Candy’s story </a:t>
            </a:r>
            <a:r>
              <a:rPr lang="en-GB" b="1" i="1" dirty="0"/>
              <a:t>about the time he was invited into the bunkhouse reveals..’</a:t>
            </a:r>
            <a:endParaRPr lang="en-GB" i="1" dirty="0"/>
          </a:p>
          <a:p>
            <a:r>
              <a:rPr lang="en-GB" dirty="0"/>
              <a:t>Try to develop the point...</a:t>
            </a:r>
          </a:p>
          <a:p>
            <a:r>
              <a:rPr lang="en-GB" dirty="0"/>
              <a:t>Provide context for your quotation</a:t>
            </a:r>
          </a:p>
          <a:p>
            <a:r>
              <a:rPr lang="en-GB" dirty="0"/>
              <a:t>Quote – using a new line</a:t>
            </a:r>
          </a:p>
          <a:p>
            <a:r>
              <a:rPr lang="en-GB" b="1" dirty="0"/>
              <a:t>Analyse by really focussing on words, phrases or techniques in the quotation</a:t>
            </a:r>
          </a:p>
          <a:p>
            <a:r>
              <a:rPr lang="en-GB" dirty="0"/>
              <a:t>A further example is...quote...analyse</a:t>
            </a:r>
          </a:p>
          <a:p>
            <a:r>
              <a:rPr lang="en-GB" b="1" dirty="0"/>
              <a:t>Evaluation - At this point the reader realises/understands...</a:t>
            </a:r>
          </a:p>
          <a:p>
            <a:pPr marL="0" indent="0">
              <a:buNone/>
            </a:pPr>
            <a:endParaRPr lang="en-GB" dirty="0"/>
          </a:p>
        </p:txBody>
      </p:sp>
    </p:spTree>
    <p:extLst>
      <p:ext uri="{BB962C8B-B14F-4D97-AF65-F5344CB8AC3E}">
        <p14:creationId xmlns:p14="http://schemas.microsoft.com/office/powerpoint/2010/main" val="1254506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a:t>
            </a:r>
            <a:r>
              <a:rPr lang="en-GB" dirty="0" smtClean="0"/>
              <a:t>3 </a:t>
            </a:r>
            <a:r>
              <a:rPr lang="en-GB" dirty="0" smtClean="0"/>
              <a:t>- the third way the novel deepens your understanding of the theme</a:t>
            </a:r>
            <a:endParaRPr lang="en-GB" dirty="0"/>
          </a:p>
        </p:txBody>
      </p:sp>
      <p:sp>
        <p:nvSpPr>
          <p:cNvPr id="3" name="Content Placeholder 2"/>
          <p:cNvSpPr>
            <a:spLocks noGrp="1"/>
          </p:cNvSpPr>
          <p:nvPr>
            <p:ph idx="1"/>
          </p:nvPr>
        </p:nvSpPr>
        <p:spPr/>
        <p:txBody>
          <a:bodyPr>
            <a:normAutofit fontScale="85000" lnSpcReduction="10000"/>
          </a:bodyPr>
          <a:lstStyle/>
          <a:p>
            <a:r>
              <a:rPr lang="en-GB" dirty="0"/>
              <a:t>Next – choose the third way in which the novel deepens your </a:t>
            </a:r>
            <a:r>
              <a:rPr lang="en-GB" dirty="0" smtClean="0"/>
              <a:t>understanding</a:t>
            </a:r>
          </a:p>
          <a:p>
            <a:pPr marL="0" indent="0">
              <a:buNone/>
            </a:pPr>
            <a:endParaRPr lang="en-GB" dirty="0"/>
          </a:p>
          <a:p>
            <a:pPr marL="0" indent="0">
              <a:buNone/>
            </a:pPr>
            <a:r>
              <a:rPr lang="en-GB" i="1" dirty="0"/>
              <a:t>Possible opening sentences could be:</a:t>
            </a:r>
          </a:p>
          <a:p>
            <a:pPr marL="0" indent="0">
              <a:buNone/>
            </a:pPr>
            <a:r>
              <a:rPr lang="en-GB" i="1" dirty="0"/>
              <a:t>‘Crooks’ treatment of Lennie reveals...’</a:t>
            </a:r>
          </a:p>
          <a:p>
            <a:pPr marL="0" indent="0">
              <a:buNone/>
            </a:pPr>
            <a:r>
              <a:rPr lang="en-GB" i="1" dirty="0"/>
              <a:t>‘It is clear from the way Crooks treats Lennie that</a:t>
            </a:r>
            <a:r>
              <a:rPr lang="en-GB" i="1" dirty="0" smtClean="0"/>
              <a:t>...’</a:t>
            </a:r>
          </a:p>
          <a:p>
            <a:r>
              <a:rPr lang="en-GB" dirty="0"/>
              <a:t>Try to develop the point...</a:t>
            </a:r>
          </a:p>
          <a:p>
            <a:r>
              <a:rPr lang="en-GB" dirty="0"/>
              <a:t>Provide context for your quotation</a:t>
            </a:r>
          </a:p>
          <a:p>
            <a:r>
              <a:rPr lang="en-GB" dirty="0"/>
              <a:t>Quote – using a new line</a:t>
            </a:r>
          </a:p>
          <a:p>
            <a:r>
              <a:rPr lang="en-GB" b="1" dirty="0"/>
              <a:t>Analyse by really focussing on words, phrases or techniques in the quotation</a:t>
            </a:r>
          </a:p>
          <a:p>
            <a:r>
              <a:rPr lang="en-GB" b="1" dirty="0" smtClean="0"/>
              <a:t>Evaluation </a:t>
            </a:r>
            <a:r>
              <a:rPr lang="en-GB" b="1" dirty="0"/>
              <a:t>- At this point the reader realises/understands...</a:t>
            </a:r>
          </a:p>
          <a:p>
            <a:pPr marL="0" indent="0">
              <a:buNone/>
            </a:pPr>
            <a:endParaRPr lang="en-GB" i="1" dirty="0"/>
          </a:p>
          <a:p>
            <a:endParaRPr lang="en-GB" dirty="0"/>
          </a:p>
        </p:txBody>
      </p:sp>
    </p:spTree>
    <p:extLst>
      <p:ext uri="{BB962C8B-B14F-4D97-AF65-F5344CB8AC3E}">
        <p14:creationId xmlns:p14="http://schemas.microsoft.com/office/powerpoint/2010/main" val="1550367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a:t>
            </a:r>
            <a:r>
              <a:rPr lang="en-GB" dirty="0" smtClean="0"/>
              <a:t>4 </a:t>
            </a:r>
            <a:r>
              <a:rPr lang="en-GB" dirty="0" smtClean="0"/>
              <a:t>- the fourth way the novel deepens your understanding of the theme</a:t>
            </a:r>
            <a:endParaRPr lang="en-GB" dirty="0"/>
          </a:p>
        </p:txBody>
      </p:sp>
      <p:sp>
        <p:nvSpPr>
          <p:cNvPr id="3" name="Content Placeholder 2"/>
          <p:cNvSpPr>
            <a:spLocks noGrp="1"/>
          </p:cNvSpPr>
          <p:nvPr>
            <p:ph idx="1"/>
          </p:nvPr>
        </p:nvSpPr>
        <p:spPr/>
        <p:txBody>
          <a:bodyPr>
            <a:normAutofit fontScale="77500" lnSpcReduction="20000"/>
          </a:bodyPr>
          <a:lstStyle/>
          <a:p>
            <a:r>
              <a:rPr lang="en-GB" dirty="0"/>
              <a:t>Next – choose the fourth way in which the novel deepens your understanding </a:t>
            </a:r>
          </a:p>
          <a:p>
            <a:pPr marL="0" indent="0">
              <a:buNone/>
            </a:pPr>
            <a:r>
              <a:rPr lang="en-GB" i="1" dirty="0"/>
              <a:t>Possible opening sentences:</a:t>
            </a:r>
          </a:p>
          <a:p>
            <a:pPr marL="0" indent="0">
              <a:buNone/>
            </a:pPr>
            <a:r>
              <a:rPr lang="en-GB" i="1" dirty="0"/>
              <a:t>‘When Crooks becomes friendlier towards Lennie he explains how life was different when he was a child...’</a:t>
            </a:r>
          </a:p>
          <a:p>
            <a:pPr marL="0" indent="0">
              <a:buNone/>
            </a:pPr>
            <a:r>
              <a:rPr lang="en-GB" i="1" dirty="0"/>
              <a:t>‘The reader realises that life has not always been as tough for Crooks when he later tells Lennie about his childhood...’</a:t>
            </a:r>
          </a:p>
          <a:p>
            <a:pPr marL="0" indent="0">
              <a:buNone/>
            </a:pPr>
            <a:r>
              <a:rPr lang="en-GB" i="1" dirty="0"/>
              <a:t>‘Despite his earlier treatment of Lennie, Crooks confides in him about his childhood which reveals</a:t>
            </a:r>
            <a:r>
              <a:rPr lang="en-GB" i="1" dirty="0" smtClean="0"/>
              <a:t>...’</a:t>
            </a:r>
          </a:p>
          <a:p>
            <a:r>
              <a:rPr lang="en-GB" dirty="0"/>
              <a:t>Try to develop the point...</a:t>
            </a:r>
          </a:p>
          <a:p>
            <a:r>
              <a:rPr lang="en-GB" dirty="0"/>
              <a:t>Provide context for your quotation</a:t>
            </a:r>
          </a:p>
          <a:p>
            <a:r>
              <a:rPr lang="en-GB" dirty="0"/>
              <a:t>Quote – using a new line</a:t>
            </a:r>
          </a:p>
          <a:p>
            <a:r>
              <a:rPr lang="en-GB" b="1" dirty="0"/>
              <a:t>Analyse by really focussing on words, phrases or techniques in the quotation</a:t>
            </a:r>
          </a:p>
          <a:p>
            <a:r>
              <a:rPr lang="en-GB" b="1" dirty="0"/>
              <a:t>Evaluation - At this point the reader realises/understands...</a:t>
            </a:r>
          </a:p>
          <a:p>
            <a:pPr marL="0" indent="0">
              <a:buNone/>
            </a:pPr>
            <a:endParaRPr lang="en-GB" i="1" dirty="0"/>
          </a:p>
          <a:p>
            <a:endParaRPr lang="en-GB" dirty="0"/>
          </a:p>
        </p:txBody>
      </p:sp>
    </p:spTree>
    <p:extLst>
      <p:ext uri="{BB962C8B-B14F-4D97-AF65-F5344CB8AC3E}">
        <p14:creationId xmlns:p14="http://schemas.microsoft.com/office/powerpoint/2010/main" val="775058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a:t>
            </a:r>
            <a:r>
              <a:rPr lang="en-GB" dirty="0" smtClean="0"/>
              <a:t>5 </a:t>
            </a:r>
            <a:r>
              <a:rPr lang="en-GB" dirty="0" smtClean="0"/>
              <a:t>- the fifth way the novel deepens your understanding of the theme</a:t>
            </a:r>
            <a:endParaRPr lang="en-GB" dirty="0"/>
          </a:p>
        </p:txBody>
      </p:sp>
      <p:sp>
        <p:nvSpPr>
          <p:cNvPr id="3" name="Content Placeholder 2"/>
          <p:cNvSpPr>
            <a:spLocks noGrp="1"/>
          </p:cNvSpPr>
          <p:nvPr>
            <p:ph idx="1"/>
          </p:nvPr>
        </p:nvSpPr>
        <p:spPr/>
        <p:txBody>
          <a:bodyPr>
            <a:normAutofit fontScale="85000" lnSpcReduction="10000"/>
          </a:bodyPr>
          <a:lstStyle/>
          <a:p>
            <a:r>
              <a:rPr lang="en-GB" dirty="0"/>
              <a:t>Next – choose the fourth way in which the novel deepens your understanding </a:t>
            </a:r>
            <a:endParaRPr lang="en-GB" dirty="0" smtClean="0"/>
          </a:p>
          <a:p>
            <a:pPr marL="0" indent="0">
              <a:buNone/>
            </a:pPr>
            <a:endParaRPr lang="en-GB" dirty="0"/>
          </a:p>
          <a:p>
            <a:pPr marL="0" indent="0">
              <a:buNone/>
            </a:pPr>
            <a:r>
              <a:rPr lang="en-GB" i="1" dirty="0"/>
              <a:t>Possible opening sentences:</a:t>
            </a:r>
          </a:p>
          <a:p>
            <a:pPr marL="0" indent="0">
              <a:buNone/>
            </a:pPr>
            <a:r>
              <a:rPr lang="en-GB" i="1" dirty="0"/>
              <a:t>‘It is the words of Curley’s wife that reveal the truth about racism...’</a:t>
            </a:r>
          </a:p>
          <a:p>
            <a:pPr marL="0" indent="0">
              <a:buNone/>
            </a:pPr>
            <a:r>
              <a:rPr lang="en-GB" i="1" dirty="0"/>
              <a:t>‘At the end of the chapter Curley’s wife’s treatment of Crooks reveals</a:t>
            </a:r>
            <a:r>
              <a:rPr lang="en-GB" i="1" dirty="0" smtClean="0"/>
              <a:t>...’</a:t>
            </a:r>
          </a:p>
          <a:p>
            <a:r>
              <a:rPr lang="en-GB" dirty="0"/>
              <a:t>Try to develop the point...</a:t>
            </a:r>
          </a:p>
          <a:p>
            <a:r>
              <a:rPr lang="en-GB" dirty="0"/>
              <a:t>Provide context for your quotation</a:t>
            </a:r>
          </a:p>
          <a:p>
            <a:r>
              <a:rPr lang="en-GB" dirty="0"/>
              <a:t>Quote – using a new line</a:t>
            </a:r>
          </a:p>
          <a:p>
            <a:r>
              <a:rPr lang="en-GB" b="1" dirty="0"/>
              <a:t>Analyse by really focussing on words, phrases or techniques in the quotation</a:t>
            </a:r>
          </a:p>
          <a:p>
            <a:r>
              <a:rPr lang="en-GB" b="1" dirty="0"/>
              <a:t>Evaluation - At this point the reader realises/understands...</a:t>
            </a:r>
          </a:p>
          <a:p>
            <a:pPr marL="0" indent="0">
              <a:buNone/>
            </a:pPr>
            <a:endParaRPr lang="en-GB" i="1" dirty="0"/>
          </a:p>
          <a:p>
            <a:endParaRPr lang="en-GB" dirty="0"/>
          </a:p>
        </p:txBody>
      </p:sp>
    </p:spTree>
    <p:extLst>
      <p:ext uri="{BB962C8B-B14F-4D97-AF65-F5344CB8AC3E}">
        <p14:creationId xmlns:p14="http://schemas.microsoft.com/office/powerpoint/2010/main" val="4097281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Refer back to task e.g. </a:t>
            </a:r>
          </a:p>
          <a:p>
            <a:r>
              <a:rPr lang="en-GB" dirty="0" smtClean="0"/>
              <a:t>In conclusion, ‘Of Mice and Men’ explores the theme of racism…</a:t>
            </a:r>
          </a:p>
          <a:p>
            <a:r>
              <a:rPr lang="en-GB" dirty="0" smtClean="0"/>
              <a:t>Sum up (briefly!) the points you have made in each para of your essay</a:t>
            </a:r>
          </a:p>
          <a:p>
            <a:r>
              <a:rPr lang="en-GB" dirty="0" smtClean="0"/>
              <a:t>End with a thoughtful comment about something the novel made you realise to do with racism. </a:t>
            </a:r>
            <a:endParaRPr lang="en-GB" dirty="0"/>
          </a:p>
        </p:txBody>
      </p:sp>
    </p:spTree>
    <p:extLst>
      <p:ext uri="{BB962C8B-B14F-4D97-AF65-F5344CB8AC3E}">
        <p14:creationId xmlns:p14="http://schemas.microsoft.com/office/powerpoint/2010/main" val="131591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ESSAY QUESTION</a:t>
            </a:r>
            <a:endParaRPr lang="en-GB" dirty="0"/>
          </a:p>
        </p:txBody>
      </p:sp>
      <p:sp>
        <p:nvSpPr>
          <p:cNvPr id="3" name="Content Placeholder 2"/>
          <p:cNvSpPr>
            <a:spLocks noGrp="1"/>
          </p:cNvSpPr>
          <p:nvPr>
            <p:ph idx="1"/>
          </p:nvPr>
        </p:nvSpPr>
        <p:spPr/>
        <p:txBody>
          <a:bodyPr/>
          <a:lstStyle/>
          <a:p>
            <a:r>
              <a:rPr lang="en-GB" sz="4000" dirty="0"/>
              <a:t>Choose a novel </a:t>
            </a:r>
            <a:r>
              <a:rPr lang="en-GB" sz="4000" dirty="0" smtClean="0"/>
              <a:t>which </a:t>
            </a:r>
            <a:r>
              <a:rPr lang="en-GB" sz="4000" dirty="0"/>
              <a:t>deals with an important issue. </a:t>
            </a:r>
            <a:endParaRPr lang="en-GB" sz="4000" dirty="0" smtClean="0"/>
          </a:p>
          <a:p>
            <a:r>
              <a:rPr lang="en-GB" sz="4000" b="1" dirty="0"/>
              <a:t>S</a:t>
            </a:r>
            <a:r>
              <a:rPr lang="en-GB" sz="4000" b="1" dirty="0" smtClean="0"/>
              <a:t>how </a:t>
            </a:r>
            <a:r>
              <a:rPr lang="en-GB" sz="4000" b="1" dirty="0"/>
              <a:t>how the writer deepens your understanding of this issue.</a:t>
            </a:r>
          </a:p>
          <a:p>
            <a:endParaRPr lang="en-GB" dirty="0"/>
          </a:p>
        </p:txBody>
      </p:sp>
    </p:spTree>
    <p:extLst>
      <p:ext uri="{BB962C8B-B14F-4D97-AF65-F5344CB8AC3E}">
        <p14:creationId xmlns:p14="http://schemas.microsoft.com/office/powerpoint/2010/main" val="1007765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TO THE THEME OF RACISM</a:t>
            </a:r>
            <a:endParaRPr lang="en-GB" dirty="0"/>
          </a:p>
        </p:txBody>
      </p:sp>
      <p:sp>
        <p:nvSpPr>
          <p:cNvPr id="3" name="Content Placeholder 2"/>
          <p:cNvSpPr>
            <a:spLocks noGrp="1"/>
          </p:cNvSpPr>
          <p:nvPr>
            <p:ph idx="1"/>
          </p:nvPr>
        </p:nvSpPr>
        <p:spPr/>
        <p:txBody>
          <a:bodyPr>
            <a:normAutofit/>
          </a:bodyPr>
          <a:lstStyle/>
          <a:p>
            <a:r>
              <a:rPr lang="en-GB" sz="3200" dirty="0"/>
              <a:t>At the time John Steinbeck wrote ‘Of Mice and Men’ black people were treated as second-class citizens. The situation was particularly bad in the southern states. Black people were not allowed to share the same facilities as white people in public and on public transport. Children went to separate schools. Work was hard to come by and those who did find work, had poorly paid menial jobs. Black people did not have the right to vote. </a:t>
            </a:r>
          </a:p>
          <a:p>
            <a:endParaRPr lang="en-GB" dirty="0"/>
          </a:p>
        </p:txBody>
      </p:sp>
    </p:spTree>
    <p:extLst>
      <p:ext uri="{BB962C8B-B14F-4D97-AF65-F5344CB8AC3E}">
        <p14:creationId xmlns:p14="http://schemas.microsoft.com/office/powerpoint/2010/main" val="2737910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TO THE THEME OF RACISM</a:t>
            </a:r>
            <a:endParaRPr lang="en-GB" dirty="0"/>
          </a:p>
        </p:txBody>
      </p:sp>
      <p:sp>
        <p:nvSpPr>
          <p:cNvPr id="3" name="Content Placeholder 2"/>
          <p:cNvSpPr>
            <a:spLocks noGrp="1"/>
          </p:cNvSpPr>
          <p:nvPr>
            <p:ph idx="1"/>
          </p:nvPr>
        </p:nvSpPr>
        <p:spPr/>
        <p:txBody>
          <a:bodyPr/>
          <a:lstStyle/>
          <a:p>
            <a:r>
              <a:rPr lang="en-GB" sz="3600" dirty="0"/>
              <a:t>An organisation called the Ku Klux Klan (KKK), originally formed in 1867 and then disbanded, regrouped in 1915 in an attempt to maintain white supremacy in the South. As well as attacking black people, they attacked Jews, Roman Catholics and people whom they considered to hold radical views. </a:t>
            </a:r>
          </a:p>
          <a:p>
            <a:endParaRPr lang="en-GB" dirty="0"/>
          </a:p>
        </p:txBody>
      </p:sp>
    </p:spTree>
    <p:extLst>
      <p:ext uri="{BB962C8B-B14F-4D97-AF65-F5344CB8AC3E}">
        <p14:creationId xmlns:p14="http://schemas.microsoft.com/office/powerpoint/2010/main" val="3401200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TO THE THEME OF RACISM</a:t>
            </a:r>
            <a:endParaRPr lang="en-GB" dirty="0"/>
          </a:p>
        </p:txBody>
      </p:sp>
      <p:sp>
        <p:nvSpPr>
          <p:cNvPr id="3" name="Content Placeholder 2"/>
          <p:cNvSpPr>
            <a:spLocks noGrp="1"/>
          </p:cNvSpPr>
          <p:nvPr>
            <p:ph idx="1"/>
          </p:nvPr>
        </p:nvSpPr>
        <p:spPr/>
        <p:txBody>
          <a:bodyPr>
            <a:normAutofit/>
          </a:bodyPr>
          <a:lstStyle/>
          <a:p>
            <a:r>
              <a:rPr lang="en-GB" sz="2400" dirty="0"/>
              <a:t>From 1920 they became so powerful they were able to elect </a:t>
            </a:r>
            <a:r>
              <a:rPr lang="en-GB" sz="2400" dirty="0" err="1"/>
              <a:t>klansmen</a:t>
            </a:r>
            <a:r>
              <a:rPr lang="en-GB" sz="2400" dirty="0"/>
              <a:t> to political positions and southern juries were reluctant to convict KKK men for even the most serious crimes. </a:t>
            </a:r>
          </a:p>
          <a:p>
            <a:r>
              <a:rPr lang="en-GB" sz="2400" dirty="0"/>
              <a:t>One of the questions from the ‘</a:t>
            </a:r>
            <a:r>
              <a:rPr lang="en-GB" sz="2400" dirty="0" err="1"/>
              <a:t>Kloran</a:t>
            </a:r>
            <a:r>
              <a:rPr lang="en-GB" sz="2400" dirty="0"/>
              <a:t>’ – the KKK book of rules, was: ‘Do you believe in and will you faithfully strive for the eternal maintenance of white supremacy?’</a:t>
            </a:r>
          </a:p>
          <a:p>
            <a:r>
              <a:rPr lang="en-GB" sz="2400" dirty="0" err="1"/>
              <a:t>Lynchings</a:t>
            </a:r>
            <a:r>
              <a:rPr lang="en-GB" sz="2400" dirty="0"/>
              <a:t> were a common form of punishments inflicted on the black people by the KKK – particularly for alleged crimes against a white person. This is what enabled Curley’s wife to threaten Crooks in the way she did in chapter 4. Now he accepts the situation by twice saying to her ‘Yes, ma’am.’</a:t>
            </a:r>
          </a:p>
          <a:p>
            <a:endParaRPr lang="en-GB" dirty="0"/>
          </a:p>
        </p:txBody>
      </p:sp>
    </p:spTree>
    <p:extLst>
      <p:ext uri="{BB962C8B-B14F-4D97-AF65-F5344CB8AC3E}">
        <p14:creationId xmlns:p14="http://schemas.microsoft.com/office/powerpoint/2010/main" val="1716754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VOCABULARY</a:t>
            </a:r>
            <a:endParaRPr lang="en-GB" dirty="0"/>
          </a:p>
        </p:txBody>
      </p:sp>
      <p:sp>
        <p:nvSpPr>
          <p:cNvPr id="3" name="Content Placeholder 2"/>
          <p:cNvSpPr>
            <a:spLocks noGrp="1"/>
          </p:cNvSpPr>
          <p:nvPr>
            <p:ph idx="1"/>
          </p:nvPr>
        </p:nvSpPr>
        <p:spPr/>
        <p:txBody>
          <a:bodyPr/>
          <a:lstStyle/>
          <a:p>
            <a:r>
              <a:rPr lang="en-GB" dirty="0" smtClean="0"/>
              <a:t>LYNCH – put to death without  a trial</a:t>
            </a:r>
          </a:p>
          <a:p>
            <a:r>
              <a:rPr lang="en-GB" dirty="0" smtClean="0"/>
              <a:t>SUPREMACY – state of being supreme/the best</a:t>
            </a:r>
          </a:p>
          <a:p>
            <a:r>
              <a:rPr lang="en-GB" dirty="0" smtClean="0"/>
              <a:t>RACISM – hostile attitude or behaviour to members of other races in the belief that one’s own race is supreme</a:t>
            </a:r>
            <a:endParaRPr lang="en-GB" dirty="0"/>
          </a:p>
        </p:txBody>
      </p:sp>
    </p:spTree>
    <p:extLst>
      <p:ext uri="{BB962C8B-B14F-4D97-AF65-F5344CB8AC3E}">
        <p14:creationId xmlns:p14="http://schemas.microsoft.com/office/powerpoint/2010/main" val="3746575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ESSAY PLANNING</a:t>
            </a:r>
            <a:endParaRPr lang="en-GB" dirty="0"/>
          </a:p>
        </p:txBody>
      </p:sp>
      <p:sp>
        <p:nvSpPr>
          <p:cNvPr id="3" name="Content Placeholder 2"/>
          <p:cNvSpPr>
            <a:spLocks noGrp="1"/>
          </p:cNvSpPr>
          <p:nvPr>
            <p:ph idx="1"/>
          </p:nvPr>
        </p:nvSpPr>
        <p:spPr/>
        <p:txBody>
          <a:bodyPr>
            <a:normAutofit/>
          </a:bodyPr>
          <a:lstStyle/>
          <a:p>
            <a:r>
              <a:rPr lang="en-GB" dirty="0"/>
              <a:t>What is your job in this essay?</a:t>
            </a:r>
          </a:p>
          <a:p>
            <a:r>
              <a:rPr lang="en-GB" dirty="0" smtClean="0"/>
              <a:t>How </a:t>
            </a:r>
            <a:r>
              <a:rPr lang="en-GB" dirty="0"/>
              <a:t>does the novel deepen our understanding of the issue? </a:t>
            </a:r>
            <a:endParaRPr lang="en-GB" dirty="0" smtClean="0"/>
          </a:p>
          <a:p>
            <a:r>
              <a:rPr lang="en-GB" dirty="0" smtClean="0"/>
              <a:t>Which parts of the novel relate to racism? What does each part tell us about the theme of racism?</a:t>
            </a:r>
          </a:p>
          <a:p>
            <a:r>
              <a:rPr lang="en-GB" dirty="0" smtClean="0"/>
              <a:t>What should you put in your main paragraphs?</a:t>
            </a:r>
          </a:p>
          <a:p>
            <a:endParaRPr lang="en-GB" dirty="0"/>
          </a:p>
        </p:txBody>
      </p:sp>
    </p:spTree>
    <p:extLst>
      <p:ext uri="{BB962C8B-B14F-4D97-AF65-F5344CB8AC3E}">
        <p14:creationId xmlns:p14="http://schemas.microsoft.com/office/powerpoint/2010/main" val="1555161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RACISM – the key points of the novel</a:t>
            </a:r>
            <a:endParaRPr lang="en-GB" dirty="0"/>
          </a:p>
        </p:txBody>
      </p:sp>
      <p:sp>
        <p:nvSpPr>
          <p:cNvPr id="3" name="Content Placeholder 2"/>
          <p:cNvSpPr>
            <a:spLocks noGrp="1"/>
          </p:cNvSpPr>
          <p:nvPr>
            <p:ph idx="1"/>
          </p:nvPr>
        </p:nvSpPr>
        <p:spPr/>
        <p:txBody>
          <a:bodyPr>
            <a:normAutofit lnSpcReduction="10000"/>
          </a:bodyPr>
          <a:lstStyle/>
          <a:p>
            <a:pPr lvl="0"/>
            <a:r>
              <a:rPr lang="en-GB" dirty="0" smtClean="0"/>
              <a:t>Introduction of Crooks (ch4) – shows he is treated as no better than an animal</a:t>
            </a:r>
          </a:p>
          <a:p>
            <a:pPr lvl="0"/>
            <a:r>
              <a:rPr lang="en-GB" dirty="0" smtClean="0"/>
              <a:t>He </a:t>
            </a:r>
            <a:r>
              <a:rPr lang="en-GB" dirty="0"/>
              <a:t>was once invited into the bunkhouse </a:t>
            </a:r>
            <a:r>
              <a:rPr lang="en-GB" dirty="0" smtClean="0"/>
              <a:t>(p41</a:t>
            </a:r>
            <a:r>
              <a:rPr lang="en-GB" dirty="0"/>
              <a:t>, </a:t>
            </a:r>
            <a:r>
              <a:rPr lang="en-GB" dirty="0" err="1"/>
              <a:t>ch</a:t>
            </a:r>
            <a:r>
              <a:rPr lang="en-GB" dirty="0"/>
              <a:t> </a:t>
            </a:r>
            <a:r>
              <a:rPr lang="en-GB" dirty="0" smtClean="0"/>
              <a:t>2) – shows how he was treated by the other men</a:t>
            </a:r>
            <a:endParaRPr lang="en-GB" dirty="0"/>
          </a:p>
          <a:p>
            <a:pPr lvl="0"/>
            <a:r>
              <a:rPr lang="en-GB" dirty="0" err="1" smtClean="0"/>
              <a:t>Crooks’childhood</a:t>
            </a:r>
            <a:r>
              <a:rPr lang="en-GB" dirty="0" smtClean="0"/>
              <a:t> – shows how life has changed for Crooks and how racism is something that is learned</a:t>
            </a:r>
            <a:endParaRPr lang="en-GB" dirty="0"/>
          </a:p>
          <a:p>
            <a:pPr lvl="0"/>
            <a:r>
              <a:rPr lang="en-GB" dirty="0"/>
              <a:t>Crooks’ behaviour and attitude towards </a:t>
            </a:r>
            <a:r>
              <a:rPr lang="en-GB" dirty="0" smtClean="0"/>
              <a:t>Lennie – shows the effects of being treated in such a way; shows how it changes a person</a:t>
            </a:r>
            <a:endParaRPr lang="en-GB" dirty="0"/>
          </a:p>
          <a:p>
            <a:pPr lvl="0"/>
            <a:r>
              <a:rPr lang="en-GB" dirty="0"/>
              <a:t>Curley’s wife’s treatment of Crooks. She is the one who speaks the truth</a:t>
            </a:r>
            <a:r>
              <a:rPr lang="en-GB" dirty="0" smtClean="0"/>
              <a:t>.- shows the real danger…</a:t>
            </a:r>
            <a:endParaRPr lang="en-GB" dirty="0"/>
          </a:p>
          <a:p>
            <a:endParaRPr lang="en-GB" dirty="0"/>
          </a:p>
        </p:txBody>
      </p:sp>
    </p:spTree>
    <p:extLst>
      <p:ext uri="{BB962C8B-B14F-4D97-AF65-F5344CB8AC3E}">
        <p14:creationId xmlns:p14="http://schemas.microsoft.com/office/powerpoint/2010/main" val="994139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a:t>Use the background information and the task to create your introduction </a:t>
            </a:r>
          </a:p>
          <a:p>
            <a:r>
              <a:rPr lang="en-GB" dirty="0"/>
              <a:t>Remember you must refer to title, genre, author, setting in time and place and sum up plot as well as refer to task. </a:t>
            </a:r>
            <a:endParaRPr lang="en-GB" dirty="0" smtClean="0"/>
          </a:p>
          <a:p>
            <a:pPr marL="0" indent="0">
              <a:buNone/>
            </a:pPr>
            <a:endParaRPr lang="en-GB" dirty="0"/>
          </a:p>
          <a:p>
            <a:pPr marL="0" indent="0">
              <a:buNone/>
            </a:pPr>
            <a:r>
              <a:rPr lang="en-GB" i="1" dirty="0"/>
              <a:t>Possible opening sentences could be – </a:t>
            </a:r>
          </a:p>
          <a:p>
            <a:pPr marL="0" indent="0">
              <a:buNone/>
            </a:pPr>
            <a:r>
              <a:rPr lang="en-GB" i="1" dirty="0"/>
              <a:t>‘When Steinbeck wrote ‘Of Mice and Men’...’</a:t>
            </a:r>
          </a:p>
          <a:p>
            <a:pPr marL="0" indent="0">
              <a:buNone/>
            </a:pPr>
            <a:r>
              <a:rPr lang="en-GB" i="1" dirty="0"/>
              <a:t>‘ ‘Of Mice and Men’ is a novel set...’</a:t>
            </a:r>
          </a:p>
          <a:p>
            <a:pPr marL="0" indent="0">
              <a:buNone/>
            </a:pPr>
            <a:r>
              <a:rPr lang="en-GB" i="1" dirty="0"/>
              <a:t>‘During the 1930s in America...’</a:t>
            </a:r>
          </a:p>
          <a:p>
            <a:endParaRPr lang="en-GB" dirty="0"/>
          </a:p>
        </p:txBody>
      </p:sp>
    </p:spTree>
    <p:extLst>
      <p:ext uri="{BB962C8B-B14F-4D97-AF65-F5344CB8AC3E}">
        <p14:creationId xmlns:p14="http://schemas.microsoft.com/office/powerpoint/2010/main" val="1255756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645</TotalTime>
  <Words>1328</Words>
  <Application>Microsoft Office PowerPoint</Application>
  <PresentationFormat>Widescreen</PresentationFormat>
  <Paragraphs>104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OF MICE AND MEN</vt:lpstr>
      <vt:lpstr>ESSAY QUESTION</vt:lpstr>
      <vt:lpstr>BACKGROUND TO THE THEME OF RACISM</vt:lpstr>
      <vt:lpstr>BACKGROUND TO THE THEME OF RACISM</vt:lpstr>
      <vt:lpstr>BACKGROUND TO THE THEME OF RACISM</vt:lpstr>
      <vt:lpstr>VOCABULARY</vt:lpstr>
      <vt:lpstr>ESSAY PLANNING</vt:lpstr>
      <vt:lpstr>RACISM – the key points of the novel</vt:lpstr>
      <vt:lpstr>INTRODUCTION</vt:lpstr>
      <vt:lpstr>PARA 1 – introducing the theme</vt:lpstr>
      <vt:lpstr>PARA 1 – the first way the novel deepens your understanding of the theme</vt:lpstr>
      <vt:lpstr>PARA 2 - the second way the novel deepens your understanding of the theme</vt:lpstr>
      <vt:lpstr>PARA 3 - the third way the novel deepens your understanding of the theme</vt:lpstr>
      <vt:lpstr>PARA 4 - the fourth way the novel deepens your understanding of the theme</vt:lpstr>
      <vt:lpstr>PARA 5 - the fifth way the novel deepens your understanding of the theme</vt:lpstr>
      <vt:lpstr>CONCLUSION</vt:lpstr>
    </vt:vector>
  </TitlesOfParts>
  <Company>Dundee City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 MICE AND MEN</dc:title>
  <dc:creator>Archer, Karen</dc:creator>
  <cp:lastModifiedBy>Archer, Karen</cp:lastModifiedBy>
  <cp:revision>17</cp:revision>
  <cp:lastPrinted>2013-11-29T11:48:03Z</cp:lastPrinted>
  <dcterms:created xsi:type="dcterms:W3CDTF">2013-11-25T09:32:10Z</dcterms:created>
  <dcterms:modified xsi:type="dcterms:W3CDTF">2013-11-29T12:46:49Z</dcterms:modified>
</cp:coreProperties>
</file>